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10" r:id="rId2"/>
    <p:sldMasterId id="2147483712" r:id="rId3"/>
    <p:sldMasterId id="2147483714" r:id="rId4"/>
    <p:sldMasterId id="2147483716" r:id="rId5"/>
    <p:sldMasterId id="2147483718" r:id="rId6"/>
    <p:sldMasterId id="2147483720" r:id="rId7"/>
    <p:sldMasterId id="2147483722" r:id="rId8"/>
    <p:sldMasterId id="2147483724" r:id="rId9"/>
    <p:sldMasterId id="2147483726" r:id="rId10"/>
    <p:sldMasterId id="2147483728" r:id="rId11"/>
    <p:sldMasterId id="2147483730" r:id="rId12"/>
    <p:sldMasterId id="2147483732" r:id="rId13"/>
    <p:sldMasterId id="2147483734" r:id="rId14"/>
    <p:sldMasterId id="2147483736" r:id="rId15"/>
    <p:sldMasterId id="2147483738" r:id="rId16"/>
    <p:sldMasterId id="2147483740" r:id="rId17"/>
    <p:sldMasterId id="2147483742" r:id="rId18"/>
    <p:sldMasterId id="2147483744" r:id="rId19"/>
    <p:sldMasterId id="2147483746" r:id="rId20"/>
  </p:sldMasterIdLst>
  <p:notesMasterIdLst>
    <p:notesMasterId r:id="rId41"/>
  </p:notesMasterIdLst>
  <p:sldIdLst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3.4745600000000001E-2"/>
          <c:y val="3.4722099999999999E-2"/>
          <c:w val="0.96025400000000005"/>
          <c:h val="0.905121999999999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0000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4</c:v>
                </c:pt>
                <c:pt idx="5">
                  <c:v>3</c:v>
                </c:pt>
                <c:pt idx="6">
                  <c:v>10</c:v>
                </c:pt>
                <c:pt idx="7">
                  <c:v>7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2-4EDB-91C7-E4665FE7A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41832064"/>
        <c:axId val="-2141828848"/>
      </c:barChart>
      <c:catAx>
        <c:axId val="-2141832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D9D9D9"/>
            </a:solidFill>
            <a:prstDash val="solid"/>
            <a:round/>
          </a:ln>
        </c:spPr>
        <c:txPr>
          <a:bodyPr rot="0"/>
          <a:lstStyle/>
          <a:p>
            <a:pPr>
              <a:defRPr sz="900" b="0" i="0" u="none" strike="noStrike">
                <a:solidFill>
                  <a:srgbClr val="595959"/>
                </a:solidFill>
                <a:latin typeface="Calibri"/>
              </a:defRPr>
            </a:pPr>
            <a:endParaRPr lang="en-US"/>
          </a:p>
        </c:txPr>
        <c:crossAx val="-2141828848"/>
        <c:crosses val="autoZero"/>
        <c:auto val="1"/>
        <c:lblAlgn val="ctr"/>
        <c:lblOffset val="100"/>
        <c:noMultiLvlLbl val="1"/>
      </c:catAx>
      <c:valAx>
        <c:axId val="-2141828848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" sourceLinked="0"/>
        <c:majorTickMark val="none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900" b="0" i="0" u="none" strike="noStrike">
                <a:solidFill>
                  <a:srgbClr val="595959"/>
                </a:solidFill>
                <a:latin typeface="Calibri"/>
              </a:defRPr>
            </a:pPr>
            <a:endParaRPr lang="en-US"/>
          </a:p>
        </c:txPr>
        <c:crossAx val="-2141832064"/>
        <c:crosses val="autoZero"/>
        <c:crossBetween val="between"/>
        <c:majorUnit val="2.5"/>
        <c:minorUnit val="1.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3692F72-4F1E-420F-B793-CF91CEBD2974}" type="datetimeFigureOut">
              <a:rPr lang="en-GB"/>
              <a:pPr>
                <a:defRPr/>
              </a:pPr>
              <a:t>09/09/2016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1A4680-A242-48DB-9B3B-661E0D7876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610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2192215" y="5616540"/>
            <a:ext cx="6307017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11" name="Shape 111"/>
          <p:cNvSpPr>
            <a:spLocks noGrp="1"/>
          </p:cNvSpPr>
          <p:nvPr>
            <p:ph type="title"/>
          </p:nvPr>
        </p:nvSpPr>
        <p:spPr>
          <a:xfrm>
            <a:off x="2192215" y="1524000"/>
            <a:ext cx="6307017" cy="3797301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"/>
          </p:nvPr>
        </p:nvSpPr>
        <p:spPr>
          <a:xfrm>
            <a:off x="2192215" y="5929312"/>
            <a:ext cx="6307017" cy="6397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50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text styles</a:t>
            </a:r>
          </a:p>
        </p:txBody>
      </p:sp>
      <p:pic>
        <p:nvPicPr>
          <p:cNvPr id="113" name="image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799" y="302400"/>
            <a:ext cx="4470401" cy="1032256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Shape 114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873226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735187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494625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736019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883553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138757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910052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42389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365677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34207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68062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 -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2192215" y="5616540"/>
            <a:ext cx="6307017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xfrm>
            <a:off x="2192215" y="1524000"/>
            <a:ext cx="6307017" cy="3797301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2192215" y="5929312"/>
            <a:ext cx="6307017" cy="6397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50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50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50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50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50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6" name="image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799" y="302400"/>
            <a:ext cx="4470401" cy="1032256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6883278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42742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071340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247548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985496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42522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98861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14542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0" y="0"/>
            <a:ext cx="9144000" cy="1092200"/>
          </a:xfrm>
          <a:prstGeom prst="rect">
            <a:avLst/>
          </a:prstGeom>
          <a:solidFill>
            <a:srgbClr val="808080"/>
          </a:solidFill>
          <a:ln>
            <a:solidFill>
              <a:srgbClr val="4A7EBB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3155244" y="179999"/>
            <a:ext cx="5468257" cy="787902"/>
          </a:xfrm>
          <a:prstGeom prst="rect">
            <a:avLst/>
          </a:prstGeom>
        </p:spPr>
        <p:txBody>
          <a:bodyPr lIns="0" tIns="0" rIns="0" bIns="0"/>
          <a:lstStyle/>
          <a:p>
            <a:r>
              <a:t>Click to edit Master title style</a:t>
            </a:r>
          </a:p>
        </p:txBody>
      </p:sp>
      <p:sp>
        <p:nvSpPr>
          <p:cNvPr id="123" name="Shape 123"/>
          <p:cNvSpPr/>
          <p:nvPr/>
        </p:nvSpPr>
        <p:spPr>
          <a:xfrm>
            <a:off x="1333500" y="6261100"/>
            <a:ext cx="7290001" cy="0"/>
          </a:xfrm>
          <a:prstGeom prst="line">
            <a:avLst/>
          </a:prstGeom>
          <a:ln w="25400">
            <a:solidFill>
              <a:srgbClr val="808080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1331999" y="1530000"/>
            <a:ext cx="7290001" cy="45072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 b="1"/>
            </a:lvl1pPr>
          </a:lstStyle>
          <a:p>
            <a:r>
              <a:t>Click to edit Master text styles</a:t>
            </a:r>
          </a:p>
        </p:txBody>
      </p:sp>
      <p:pic>
        <p:nvPicPr>
          <p:cNvPr id="125" name="im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99" y="154799"/>
            <a:ext cx="2794001" cy="64516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575843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38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67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862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846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543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983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187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228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649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406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340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707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562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344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23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752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661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175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56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299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henry@crowdfundcampus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xfrm>
            <a:off x="844188" y="2786118"/>
            <a:ext cx="7455624" cy="749276"/>
          </a:xfrm>
          <a:prstGeom prst="rect">
            <a:avLst/>
          </a:prstGeom>
        </p:spPr>
        <p:txBody>
          <a:bodyPr/>
          <a:lstStyle>
            <a:lvl1pPr>
              <a:defRPr sz="4200" b="0">
                <a:solidFill>
                  <a:srgbClr val="000000"/>
                </a:solidFill>
              </a:defRPr>
            </a:lvl1pPr>
          </a:lstStyle>
          <a:p>
            <a:r>
              <a:t>Crowdfunding is in Fashion</a:t>
            </a:r>
          </a:p>
        </p:txBody>
      </p:sp>
      <p:sp>
        <p:nvSpPr>
          <p:cNvPr id="147" name="Shape 147"/>
          <p:cNvSpPr>
            <a:spLocks noGrp="1"/>
          </p:cNvSpPr>
          <p:nvPr>
            <p:ph type="body" sz="quarter" idx="1"/>
          </p:nvPr>
        </p:nvSpPr>
        <p:spPr>
          <a:xfrm>
            <a:off x="865476" y="5414271"/>
            <a:ext cx="6307016" cy="639763"/>
          </a:xfrm>
          <a:prstGeom prst="rect">
            <a:avLst/>
          </a:prstGeom>
        </p:spPr>
        <p:txBody>
          <a:bodyPr/>
          <a:lstStyle/>
          <a:p>
            <a:pPr>
              <a:defRPr sz="2200" i="1">
                <a:solidFill>
                  <a:srgbClr val="800000"/>
                </a:solidFill>
              </a:defRPr>
            </a:pPr>
            <a:r>
              <a:t>Liz Gee </a:t>
            </a:r>
          </a:p>
          <a:p>
            <a:pPr defTabSz="457200">
              <a:spcBef>
                <a:spcPts val="0"/>
              </a:spcBef>
              <a:defRPr sz="1200">
                <a:solidFill>
                  <a:srgbClr val="00AFCD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Programme Director, Fashion Management | Fashion Business School</a:t>
            </a:r>
          </a:p>
        </p:txBody>
      </p:sp>
      <p:sp>
        <p:nvSpPr>
          <p:cNvPr id="148" name="Shape 148"/>
          <p:cNvSpPr>
            <a:spLocks noGrp="1"/>
          </p:cNvSpPr>
          <p:nvPr>
            <p:ph type="sldNum" sz="quarter" idx="4294967295"/>
          </p:nvPr>
        </p:nvSpPr>
        <p:spPr>
          <a:xfrm>
            <a:off x="89599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8028384" y="6453628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50" name="Shape 150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7884368" y="6453628"/>
            <a:ext cx="43204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1</a:t>
            </a:r>
          </a:p>
        </p:txBody>
      </p:sp>
      <p:pic>
        <p:nvPicPr>
          <p:cNvPr id="152" name="logo-lcf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6607" y="103933"/>
            <a:ext cx="2599719" cy="1143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-fb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30817" y="246590"/>
            <a:ext cx="1819584" cy="11438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7120854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07" name="Shape 207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08" name="Shape 208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09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988" y="1123543"/>
            <a:ext cx="6797851" cy="5098388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819075" y="1420095"/>
            <a:ext cx="7505850" cy="4724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Some of the educators at Warwick Castle</a:t>
            </a:r>
          </a:p>
        </p:txBody>
      </p:sp>
    </p:spTree>
    <p:extLst>
      <p:ext uri="{BB962C8B-B14F-4D97-AF65-F5344CB8AC3E}">
        <p14:creationId xmlns:p14="http://schemas.microsoft.com/office/powerpoint/2010/main" val="844250906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13" name="Shape 213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14" name="Shape 214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graphicFrame>
        <p:nvGraphicFramePr>
          <p:cNvPr id="215" name="Chart 215"/>
          <p:cNvGraphicFramePr/>
          <p:nvPr/>
        </p:nvGraphicFramePr>
        <p:xfrm>
          <a:off x="894741" y="1970141"/>
          <a:ext cx="7553185" cy="3657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6" name="Shape 216"/>
          <p:cNvSpPr/>
          <p:nvPr/>
        </p:nvSpPr>
        <p:spPr>
          <a:xfrm>
            <a:off x="819075" y="1360831"/>
            <a:ext cx="7505850" cy="4724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Students rated CC as an educational tool!</a:t>
            </a:r>
          </a:p>
        </p:txBody>
      </p:sp>
    </p:spTree>
    <p:extLst>
      <p:ext uri="{BB962C8B-B14F-4D97-AF65-F5344CB8AC3E}">
        <p14:creationId xmlns:p14="http://schemas.microsoft.com/office/powerpoint/2010/main" val="2669329090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19" name="Shape 219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20" name="Shape 220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21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2076" y="1118258"/>
            <a:ext cx="7425471" cy="4950315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hape 222"/>
          <p:cNvSpPr/>
          <p:nvPr/>
        </p:nvSpPr>
        <p:spPr>
          <a:xfrm>
            <a:off x="961886" y="1420095"/>
            <a:ext cx="7505851" cy="4724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Friends, family, fools and customers!</a:t>
            </a:r>
          </a:p>
        </p:txBody>
      </p:sp>
    </p:spTree>
    <p:extLst>
      <p:ext uri="{BB962C8B-B14F-4D97-AF65-F5344CB8AC3E}">
        <p14:creationId xmlns:p14="http://schemas.microsoft.com/office/powerpoint/2010/main" val="4116713846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25" name="Shape 225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27" name="pablo (9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539" y="1626023"/>
            <a:ext cx="9144001" cy="45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hape 228"/>
          <p:cNvSpPr/>
          <p:nvPr/>
        </p:nvSpPr>
        <p:spPr>
          <a:xfrm>
            <a:off x="1045555" y="3644053"/>
            <a:ext cx="6692850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3000" b="1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Calibri"/>
              </a:rPr>
              <a:t>Our Comments on the Campaigns</a:t>
            </a:r>
          </a:p>
        </p:txBody>
      </p:sp>
    </p:spTree>
    <p:extLst>
      <p:ext uri="{BB962C8B-B14F-4D97-AF65-F5344CB8AC3E}">
        <p14:creationId xmlns:p14="http://schemas.microsoft.com/office/powerpoint/2010/main" val="2743299608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31" name="Shape 231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32" name="Shape 232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33" name="pablo (8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479107"/>
            <a:ext cx="9144001" cy="45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Shape 234"/>
          <p:cNvSpPr/>
          <p:nvPr/>
        </p:nvSpPr>
        <p:spPr>
          <a:xfrm>
            <a:off x="1632075" y="1772345"/>
            <a:ext cx="6692850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3000" b="1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Calibri"/>
              </a:rPr>
              <a:t>Our Learning</a:t>
            </a:r>
          </a:p>
        </p:txBody>
      </p:sp>
    </p:spTree>
    <p:extLst>
      <p:ext uri="{BB962C8B-B14F-4D97-AF65-F5344CB8AC3E}">
        <p14:creationId xmlns:p14="http://schemas.microsoft.com/office/powerpoint/2010/main" val="1070131988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37" name="Shape 237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38" name="Shape 238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39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2901" y="1209148"/>
            <a:ext cx="7390598" cy="4927066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hape 240"/>
          <p:cNvSpPr/>
          <p:nvPr/>
        </p:nvSpPr>
        <p:spPr>
          <a:xfrm>
            <a:off x="819075" y="1420095"/>
            <a:ext cx="7505850" cy="4724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Feedback from the delivery team</a:t>
            </a:r>
          </a:p>
        </p:txBody>
      </p:sp>
    </p:spTree>
    <p:extLst>
      <p:ext uri="{BB962C8B-B14F-4D97-AF65-F5344CB8AC3E}">
        <p14:creationId xmlns:p14="http://schemas.microsoft.com/office/powerpoint/2010/main" val="3432032855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43" name="Shape 243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44" name="Shape 244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45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3249" y="1133513"/>
            <a:ext cx="7617502" cy="50783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56419548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6762" y="1062446"/>
            <a:ext cx="7610385" cy="507359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hape 248"/>
          <p:cNvSpPr/>
          <p:nvPr/>
        </p:nvSpPr>
        <p:spPr>
          <a:xfrm>
            <a:off x="2996031" y="1892372"/>
            <a:ext cx="3007921" cy="27799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509"/>
                </a:moveTo>
                <a:lnTo>
                  <a:pt x="4403" y="0"/>
                </a:lnTo>
                <a:lnTo>
                  <a:pt x="10800" y="5986"/>
                </a:lnTo>
                <a:lnTo>
                  <a:pt x="17197" y="0"/>
                </a:lnTo>
                <a:lnTo>
                  <a:pt x="21600" y="5509"/>
                </a:lnTo>
                <a:lnTo>
                  <a:pt x="15945" y="10800"/>
                </a:lnTo>
                <a:lnTo>
                  <a:pt x="21600" y="16091"/>
                </a:lnTo>
                <a:lnTo>
                  <a:pt x="17197" y="21600"/>
                </a:lnTo>
                <a:lnTo>
                  <a:pt x="10800" y="15614"/>
                </a:lnTo>
                <a:lnTo>
                  <a:pt x="4403" y="21600"/>
                </a:lnTo>
                <a:lnTo>
                  <a:pt x="0" y="16091"/>
                </a:lnTo>
                <a:lnTo>
                  <a:pt x="5655" y="10800"/>
                </a:lnTo>
                <a:close/>
              </a:path>
            </a:pathLst>
          </a:custGeom>
          <a:solidFill>
            <a:schemeClr val="accent2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50" name="Shape 250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51" name="Shape 251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2163826" y="2798079"/>
            <a:ext cx="4816349" cy="968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000">
                <a:solidFill>
                  <a:srgbClr val="F2F2F2"/>
                </a:solidFill>
                <a:latin typeface="Almaq"/>
                <a:ea typeface="Almaq"/>
                <a:cs typeface="Almaq"/>
                <a:sym typeface="Almaq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maq"/>
                <a:sym typeface="Almaq"/>
              </a:rPr>
              <a:t>BUSINESS PLAN</a:t>
            </a:r>
          </a:p>
        </p:txBody>
      </p:sp>
    </p:spTree>
    <p:extLst>
      <p:ext uri="{BB962C8B-B14F-4D97-AF65-F5344CB8AC3E}">
        <p14:creationId xmlns:p14="http://schemas.microsoft.com/office/powerpoint/2010/main" val="2234851806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55" name="Shape 255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56" name="Shape 256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57" name="FullSizeRend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5097" y="1477691"/>
            <a:ext cx="7175871" cy="4574834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Shape 258"/>
          <p:cNvSpPr/>
          <p:nvPr/>
        </p:nvSpPr>
        <p:spPr>
          <a:xfrm>
            <a:off x="1090107" y="1572813"/>
            <a:ext cx="7505851" cy="4724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Always looking for improvements.</a:t>
            </a:r>
          </a:p>
        </p:txBody>
      </p:sp>
    </p:spTree>
    <p:extLst>
      <p:ext uri="{BB962C8B-B14F-4D97-AF65-F5344CB8AC3E}">
        <p14:creationId xmlns:p14="http://schemas.microsoft.com/office/powerpoint/2010/main" val="3165361659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61" name="Shape 261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62" name="Shape 262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63" name="cc-sandpit-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7799" y="1705578"/>
            <a:ext cx="7111802" cy="3159611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Shape 264"/>
          <p:cNvSpPr/>
          <p:nvPr/>
        </p:nvSpPr>
        <p:spPr>
          <a:xfrm>
            <a:off x="3714783" y="4541361"/>
            <a:ext cx="1917834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200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A safe place to test ideas </a:t>
            </a:r>
          </a:p>
        </p:txBody>
      </p:sp>
    </p:spTree>
    <p:extLst>
      <p:ext uri="{BB962C8B-B14F-4D97-AF65-F5344CB8AC3E}">
        <p14:creationId xmlns:p14="http://schemas.microsoft.com/office/powerpoint/2010/main" val="1529058395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sz="quarter" idx="1"/>
          </p:nvPr>
        </p:nvSpPr>
        <p:spPr>
          <a:xfrm>
            <a:off x="865476" y="5179048"/>
            <a:ext cx="6924322" cy="87498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 sz="2200" i="1">
                <a:solidFill>
                  <a:srgbClr val="800000"/>
                </a:solidFill>
              </a:defRPr>
            </a:pPr>
            <a:r>
              <a:t>Henry Jinman</a:t>
            </a:r>
          </a:p>
          <a:p>
            <a:pPr defTabSz="457200">
              <a:spcBef>
                <a:spcPts val="0"/>
              </a:spcBef>
              <a:defRPr sz="1200">
                <a:solidFill>
                  <a:srgbClr val="00AFCD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Founder and CEO, Crowdfund Campus</a:t>
            </a:r>
          </a:p>
          <a:p>
            <a:pPr defTabSz="457200">
              <a:spcBef>
                <a:spcPts val="0"/>
              </a:spcBef>
              <a:defRPr sz="1200">
                <a:solidFill>
                  <a:srgbClr val="00AFCD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henry@crowdfundcampus.com</a:t>
            </a:r>
          </a:p>
          <a:p>
            <a:pPr defTabSz="457200">
              <a:spcBef>
                <a:spcPts val="0"/>
              </a:spcBef>
              <a:defRPr sz="1200">
                <a:solidFill>
                  <a:srgbClr val="00AFCD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07545898120</a:t>
            </a:r>
          </a:p>
        </p:txBody>
      </p:sp>
      <p:sp>
        <p:nvSpPr>
          <p:cNvPr id="156" name="Shape 156"/>
          <p:cNvSpPr>
            <a:spLocks noGrp="1"/>
          </p:cNvSpPr>
          <p:nvPr>
            <p:ph type="sldNum" sz="quarter" idx="4294967295"/>
          </p:nvPr>
        </p:nvSpPr>
        <p:spPr>
          <a:xfrm>
            <a:off x="8959939" y="6404292"/>
            <a:ext cx="184061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8028384" y="6453628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58" name="Shape 158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7884368" y="6453628"/>
            <a:ext cx="43204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1</a:t>
            </a:r>
          </a:p>
        </p:txBody>
      </p:sp>
      <p:pic>
        <p:nvPicPr>
          <p:cNvPr id="160" name="logo-lcf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607" y="103933"/>
            <a:ext cx="2599719" cy="1143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logo-fb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30817" y="246590"/>
            <a:ext cx="1819585" cy="114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cc_logo_PNG-hi-res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22354" y="2616695"/>
            <a:ext cx="2669282" cy="8915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cc-sandpit-logo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97110" y="2158407"/>
            <a:ext cx="4069796" cy="1808118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Shape 164"/>
          <p:cNvSpPr/>
          <p:nvPr/>
        </p:nvSpPr>
        <p:spPr>
          <a:xfrm>
            <a:off x="1095423" y="3566496"/>
            <a:ext cx="2723144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Branded crowdfunding for Universities</a:t>
            </a:r>
          </a:p>
        </p:txBody>
      </p:sp>
      <p:sp>
        <p:nvSpPr>
          <p:cNvPr id="165" name="Shape 165"/>
          <p:cNvSpPr/>
          <p:nvPr/>
        </p:nvSpPr>
        <p:spPr>
          <a:xfrm>
            <a:off x="5373090" y="3634230"/>
            <a:ext cx="1917835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200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A safe place to test ideas </a:t>
            </a:r>
          </a:p>
        </p:txBody>
      </p:sp>
    </p:spTree>
    <p:extLst>
      <p:ext uri="{BB962C8B-B14F-4D97-AF65-F5344CB8AC3E}">
        <p14:creationId xmlns:p14="http://schemas.microsoft.com/office/powerpoint/2010/main" val="546864127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image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9711" y="1402713"/>
            <a:ext cx="4530726" cy="4634487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Shape 267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68" name="Shape 268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69" name="Shape 269"/>
          <p:cNvSpPr>
            <a:spLocks noGrp="1"/>
          </p:cNvSpPr>
          <p:nvPr>
            <p:ph type="sldNum" sz="quarter" idx="4294967295"/>
          </p:nvPr>
        </p:nvSpPr>
        <p:spPr>
          <a:xfrm>
            <a:off x="8008977" y="6453627"/>
            <a:ext cx="307440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70" name="cc_logo_PNG-hi-re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2593" y="171204"/>
            <a:ext cx="2244885" cy="74979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70228298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074295"/>
            <a:ext cx="9144001" cy="5381626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hape 168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69" name="Shape 169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70" name="Shape 170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185252900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73" name="Shape 173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74" name="Shape 174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175" name="pasted-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60073" y="1257985"/>
            <a:ext cx="5463814" cy="5463814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1045555" y="3644053"/>
            <a:ext cx="6692850" cy="5359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0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Students Loved it!</a:t>
            </a:r>
          </a:p>
        </p:txBody>
      </p:sp>
    </p:spTree>
    <p:extLst>
      <p:ext uri="{BB962C8B-B14F-4D97-AF65-F5344CB8AC3E}">
        <p14:creationId xmlns:p14="http://schemas.microsoft.com/office/powerpoint/2010/main" val="364683792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79" name="Shape 179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80" name="Shape 180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181" name="image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0141" y="1168453"/>
            <a:ext cx="2729171" cy="52232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9809" y="2924943"/>
            <a:ext cx="2778167" cy="3476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19809" y="1131470"/>
            <a:ext cx="2778167" cy="17589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0954633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86" name="Shape 186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87" name="Shape 187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188" name="Screen Shot 2016-08-30 at 17.53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5171" y="1203219"/>
            <a:ext cx="7550024" cy="458872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21607314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91" name="Shape 191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92" name="Shape 192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193" name="Screen Shot 2016-08-30 at 17.55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52449" y="1154238"/>
            <a:ext cx="5711595" cy="503688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98442080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196" name="Shape 196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197" name="Shape 197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198" name="Screen Shot 2016-08-30 at 17.53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2423" y="1376246"/>
            <a:ext cx="7364346" cy="42958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83398862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/>
        </p:nvSpPr>
        <p:spPr>
          <a:xfrm>
            <a:off x="8028384" y="6453627"/>
            <a:ext cx="79208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t>of 20</a:t>
            </a:r>
          </a:p>
        </p:txBody>
      </p:sp>
      <p:sp>
        <p:nvSpPr>
          <p:cNvPr id="201" name="Shape 201"/>
          <p:cNvSpPr/>
          <p:nvPr/>
        </p:nvSpPr>
        <p:spPr>
          <a:xfrm>
            <a:off x="35495" y="6741368"/>
            <a:ext cx="8712970" cy="1"/>
          </a:xfrm>
          <a:prstGeom prst="line">
            <a:avLst/>
          </a:prstGeom>
          <a:ln w="22225">
            <a:solidFill>
              <a:srgbClr val="0000FF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sym typeface="Calibri"/>
            </a:endParaRPr>
          </a:p>
        </p:txBody>
      </p:sp>
      <p:sp>
        <p:nvSpPr>
          <p:cNvPr id="202" name="Shape 202"/>
          <p:cNvSpPr>
            <a:spLocks noGrp="1"/>
          </p:cNvSpPr>
          <p:nvPr>
            <p:ph type="sldNum" sz="quarter" idx="4294967295"/>
          </p:nvPr>
        </p:nvSpPr>
        <p:spPr>
          <a:xfrm>
            <a:off x="8110626" y="6453627"/>
            <a:ext cx="205791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/>
                <a:sym typeface="Arial Black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 Black"/>
              <a:sym typeface="Arial Black"/>
            </a:endParaRPr>
          </a:p>
        </p:txBody>
      </p:sp>
      <p:pic>
        <p:nvPicPr>
          <p:cNvPr id="203" name="IMG_590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6863" y="1253828"/>
            <a:ext cx="6450274" cy="483770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Shape 204"/>
          <p:cNvSpPr/>
          <p:nvPr/>
        </p:nvSpPr>
        <p:spPr>
          <a:xfrm>
            <a:off x="819075" y="1420095"/>
            <a:ext cx="7505850" cy="472441"/>
          </a:xfrm>
          <a:prstGeom prst="rect">
            <a:avLst/>
          </a:prstGeom>
          <a:solidFill>
            <a:srgbClr val="FFFFFF">
              <a:alpha val="70629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sym typeface="Calibri"/>
              </a:rPr>
              <a:t>Student selfie after crowdfunding workshop!</a:t>
            </a:r>
          </a:p>
        </p:txBody>
      </p:sp>
    </p:spTree>
    <p:extLst>
      <p:ext uri="{BB962C8B-B14F-4D97-AF65-F5344CB8AC3E}">
        <p14:creationId xmlns:p14="http://schemas.microsoft.com/office/powerpoint/2010/main" val="2209708871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" grpId="0" animBg="1" advAuto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0.xml><?xml version="1.0" encoding="utf-8"?>
<a:theme xmlns:a="http://schemas.openxmlformats.org/drawingml/2006/main" name="10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1.xml><?xml version="1.0" encoding="utf-8"?>
<a:theme xmlns:a="http://schemas.openxmlformats.org/drawingml/2006/main" name="1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2.xml><?xml version="1.0" encoding="utf-8"?>
<a:theme xmlns:a="http://schemas.openxmlformats.org/drawingml/2006/main" name="12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3.xml><?xml version="1.0" encoding="utf-8"?>
<a:theme xmlns:a="http://schemas.openxmlformats.org/drawingml/2006/main" name="13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4.xml><?xml version="1.0" encoding="utf-8"?>
<a:theme xmlns:a="http://schemas.openxmlformats.org/drawingml/2006/main" name="14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5.xml><?xml version="1.0" encoding="utf-8"?>
<a:theme xmlns:a="http://schemas.openxmlformats.org/drawingml/2006/main" name="15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6.xml><?xml version="1.0" encoding="utf-8"?>
<a:theme xmlns:a="http://schemas.openxmlformats.org/drawingml/2006/main" name="16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7.xml><?xml version="1.0" encoding="utf-8"?>
<a:theme xmlns:a="http://schemas.openxmlformats.org/drawingml/2006/main" name="17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8.xml><?xml version="1.0" encoding="utf-8"?>
<a:theme xmlns:a="http://schemas.openxmlformats.org/drawingml/2006/main" name="18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9.xml><?xml version="1.0" encoding="utf-8"?>
<a:theme xmlns:a="http://schemas.openxmlformats.org/drawingml/2006/main" name="19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0.xml><?xml version="1.0" encoding="utf-8"?>
<a:theme xmlns:a="http://schemas.openxmlformats.org/drawingml/2006/main" name="20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</TotalTime>
  <Words>155</Words>
  <Application>Microsoft Office PowerPoint</Application>
  <PresentationFormat>On-screen Show (4:3)</PresentationFormat>
  <Paragraphs>62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20</vt:i4>
      </vt:variant>
    </vt:vector>
  </HeadingPairs>
  <TitlesOfParts>
    <vt:vector size="45" baseType="lpstr">
      <vt:lpstr>Almaq</vt:lpstr>
      <vt:lpstr>Arial</vt:lpstr>
      <vt:lpstr>Arial Black</vt:lpstr>
      <vt:lpstr>Calibri</vt:lpstr>
      <vt:lpstr>Helvetica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17_Office Theme</vt:lpstr>
      <vt:lpstr>18_Office Theme</vt:lpstr>
      <vt:lpstr>19_Office Theme</vt:lpstr>
      <vt:lpstr>20_Office Theme</vt:lpstr>
      <vt:lpstr>Crowdfunding is in Fashion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with thanks to;Kevin Hickey</dc:creator>
  <cp:lastModifiedBy>Rogers, Sandra</cp:lastModifiedBy>
  <cp:revision>83</cp:revision>
  <dcterms:created xsi:type="dcterms:W3CDTF">2014-04-08T00:19:39Z</dcterms:created>
  <dcterms:modified xsi:type="dcterms:W3CDTF">2016-09-09T11:10:52Z</dcterms:modified>
</cp:coreProperties>
</file>